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5"/>
  </p:notesMasterIdLst>
  <p:sldIdLst>
    <p:sldId id="256" r:id="rId2"/>
    <p:sldId id="259" r:id="rId3"/>
    <p:sldId id="261" r:id="rId4"/>
    <p:sldId id="312" r:id="rId5"/>
    <p:sldId id="310" r:id="rId6"/>
    <p:sldId id="257" r:id="rId7"/>
    <p:sldId id="269" r:id="rId8"/>
    <p:sldId id="313" r:id="rId9"/>
    <p:sldId id="314" r:id="rId10"/>
    <p:sldId id="287" r:id="rId11"/>
    <p:sldId id="288" r:id="rId12"/>
    <p:sldId id="315" r:id="rId13"/>
    <p:sldId id="304" r:id="rId14"/>
    <p:sldId id="306" r:id="rId15"/>
    <p:sldId id="305" r:id="rId16"/>
    <p:sldId id="290" r:id="rId17"/>
    <p:sldId id="291" r:id="rId18"/>
    <p:sldId id="316" r:id="rId19"/>
    <p:sldId id="317" r:id="rId20"/>
    <p:sldId id="294" r:id="rId21"/>
    <p:sldId id="264" r:id="rId22"/>
    <p:sldId id="311" r:id="rId23"/>
    <p:sldId id="295" r:id="rId24"/>
    <p:sldId id="296" r:id="rId25"/>
    <p:sldId id="297" r:id="rId26"/>
    <p:sldId id="298" r:id="rId27"/>
    <p:sldId id="299" r:id="rId28"/>
    <p:sldId id="300" r:id="rId29"/>
    <p:sldId id="301" r:id="rId30"/>
    <p:sldId id="258" r:id="rId31"/>
    <p:sldId id="260" r:id="rId32"/>
    <p:sldId id="262" r:id="rId33"/>
    <p:sldId id="263" r:id="rId34"/>
    <p:sldId id="265" r:id="rId35"/>
    <p:sldId id="266" r:id="rId36"/>
    <p:sldId id="267" r:id="rId37"/>
    <p:sldId id="268" r:id="rId38"/>
    <p:sldId id="270" r:id="rId39"/>
    <p:sldId id="271" r:id="rId40"/>
    <p:sldId id="272" r:id="rId41"/>
    <p:sldId id="273"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Lst>
  <p:sldSz cx="9144000" cy="5143500" type="screen16x9"/>
  <p:notesSz cx="6858000" cy="9144000"/>
  <p:embeddedFontLst>
    <p:embeddedFont>
      <p:font typeface="Calibri" panose="020F0502020204030204" pitchFamily="34" charset="0"/>
      <p:regular r:id="rId56"/>
      <p:bold r:id="rId57"/>
      <p:italic r:id="rId58"/>
      <p:boldItalic r:id="rId59"/>
    </p:embeddedFont>
    <p:embeddedFont>
      <p:font typeface="Cambria Math" panose="02040503050406030204" pitchFamily="18" charset="0"/>
      <p:regular r:id="rId60"/>
    </p:embeddedFont>
    <p:embeddedFont>
      <p:font typeface="Georgia" panose="02040502050405020303" pitchFamily="18" charset="0"/>
      <p:regular r:id="rId61"/>
      <p:bold r:id="rId62"/>
      <p:italic r:id="rId63"/>
      <p:boldItalic r:id="rId64"/>
    </p:embeddedFont>
    <p:embeddedFont>
      <p:font typeface="Nunito Sans" pitchFamily="2" charset="77"/>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2"/>
    <p:restoredTop sz="94698"/>
  </p:normalViewPr>
  <p:slideViewPr>
    <p:cSldViewPr snapToGrid="0" snapToObjects="1">
      <p:cViewPr varScale="1">
        <p:scale>
          <a:sx n="133" d="100"/>
          <a:sy n="133" d="100"/>
        </p:scale>
        <p:origin x="384" y="184"/>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386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80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29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1.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40575"/>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a:t>
            </a:r>
            <a:r>
              <a:rPr lang="it-IT" sz="2000" i="0" dirty="0" err="1">
                <a:solidFill>
                  <a:srgbClr val="666666"/>
                </a:solidFill>
              </a:rPr>
              <a:t>extracted</a:t>
            </a:r>
            <a:endParaRPr lang="it-IT" sz="2000" i="0" dirty="0">
              <a:solidFill>
                <a:srgbClr val="666666"/>
              </a:solidFill>
            </a:endParaRPr>
          </a:p>
          <a:p>
            <a:pPr marL="0" indent="0">
              <a:spcBef>
                <a:spcPts val="0"/>
              </a:spcBef>
              <a:buNone/>
            </a:pPr>
            <a:endParaRPr lang="en" sz="20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 5 features </a:t>
            </a:r>
            <a:r>
              <a:rPr lang="it-IT" dirty="0" err="1">
                <a:solidFill>
                  <a:srgbClr val="666666"/>
                </a:solidFill>
              </a:rPr>
              <a:t>representing</a:t>
            </a:r>
            <a:r>
              <a:rPr lang="it-IT" dirty="0">
                <a:solidFill>
                  <a:srgbClr val="666666"/>
                </a:solidFill>
              </a:rPr>
              <a:t> </a:t>
            </a:r>
            <a:r>
              <a:rPr lang="it-IT" dirty="0" err="1">
                <a:solidFill>
                  <a:srgbClr val="666666"/>
                </a:solidFill>
              </a:rPr>
              <a:t>morphological</a:t>
            </a:r>
            <a:r>
              <a:rPr lang="it-IT" dirty="0">
                <a:solidFill>
                  <a:srgbClr val="666666"/>
                </a:solidFill>
              </a:rPr>
              <a:t> information of </a:t>
            </a:r>
            <a:r>
              <a:rPr lang="it-IT" dirty="0" err="1">
                <a:solidFill>
                  <a:srgbClr val="666666"/>
                </a:solidFill>
              </a:rPr>
              <a:t>tumour</a:t>
            </a:r>
            <a:r>
              <a:rPr lang="it-IT" dirty="0">
                <a:solidFill>
                  <a:srgbClr val="666666"/>
                </a:solidFill>
              </a:rPr>
              <a:t> </a:t>
            </a:r>
            <a:r>
              <a:rPr lang="it-IT" dirty="0" err="1">
                <a:solidFill>
                  <a:srgbClr val="666666"/>
                </a:solidFill>
              </a:rPr>
              <a:t>lesions</a:t>
            </a:r>
            <a:r>
              <a:rPr lang="it-IT" dirty="0">
                <a:solidFill>
                  <a:srgbClr val="666666"/>
                </a:solidFill>
              </a:rPr>
              <a:t> </a:t>
            </a:r>
            <a:r>
              <a:rPr lang="it-IT" dirty="0" err="1">
                <a:solidFill>
                  <a:srgbClr val="666666"/>
                </a:solidFill>
              </a:rPr>
              <a:t>such</a:t>
            </a:r>
            <a:r>
              <a:rPr lang="it-IT" dirty="0">
                <a:solidFill>
                  <a:srgbClr val="666666"/>
                </a:solidFill>
              </a:rPr>
              <a:t> </a:t>
            </a:r>
            <a:r>
              <a:rPr lang="it-IT" dirty="0" err="1">
                <a:solidFill>
                  <a:srgbClr val="666666"/>
                </a:solidFill>
              </a:rPr>
              <a:t>as</a:t>
            </a:r>
            <a:r>
              <a:rPr lang="it-IT" dirty="0">
                <a:solidFill>
                  <a:srgbClr val="666666"/>
                </a:solidFill>
              </a:rPr>
              <a:t> </a:t>
            </a:r>
            <a:r>
              <a:rPr lang="it-IT" dirty="0" err="1">
                <a:solidFill>
                  <a:srgbClr val="666666"/>
                </a:solidFill>
              </a:rPr>
              <a:t>their</a:t>
            </a:r>
            <a:r>
              <a:rPr lang="it-IT" dirty="0">
                <a:solidFill>
                  <a:srgbClr val="666666"/>
                </a:solidFill>
              </a:rPr>
              <a:t> </a:t>
            </a:r>
            <a:r>
              <a:rPr lang="it-IT" dirty="0" err="1">
                <a:solidFill>
                  <a:srgbClr val="666666"/>
                </a:solidFill>
              </a:rPr>
              <a:t>sphericity</a:t>
            </a:r>
            <a:r>
              <a:rPr lang="it-IT" dirty="0">
                <a:solidFill>
                  <a:srgbClr val="666666"/>
                </a:solidFill>
              </a:rPr>
              <a:t>.</a:t>
            </a:r>
            <a:br>
              <a:rPr lang="it-IT" dirty="0">
                <a:solidFill>
                  <a:srgbClr val="666666"/>
                </a:solidFill>
              </a:rPr>
            </a:br>
            <a:endParaRPr lang="it-IT" dirty="0">
              <a:solidFill>
                <a:srgbClr val="666666"/>
              </a:solidFill>
            </a:endParaRPr>
          </a:p>
          <a:p>
            <a:pPr marL="127000" indent="0">
              <a:buClr>
                <a:srgbClr val="666666"/>
              </a:buClr>
              <a:buNone/>
            </a:pPr>
            <a:r>
              <a:rPr lang="it-IT" dirty="0" err="1">
                <a:solidFill>
                  <a:srgbClr val="666666"/>
                </a:solidFill>
              </a:rPr>
              <a:t>Histogram</a:t>
            </a:r>
            <a:r>
              <a:rPr lang="it-IT" dirty="0">
                <a:solidFill>
                  <a:srgbClr val="666666"/>
                </a:solidFill>
              </a:rPr>
              <a:t> </a:t>
            </a:r>
            <a:r>
              <a:rPr lang="it-IT" dirty="0" err="1">
                <a:solidFill>
                  <a:srgbClr val="666666"/>
                </a:solidFill>
              </a:rPr>
              <a:t>based</a:t>
            </a:r>
            <a:r>
              <a:rPr lang="it-IT" dirty="0">
                <a:solidFill>
                  <a:srgbClr val="666666"/>
                </a:solidFill>
              </a:rPr>
              <a:t> features: 13 features </a:t>
            </a:r>
            <a:r>
              <a:rPr lang="it-IT" dirty="0" err="1">
                <a:solidFill>
                  <a:srgbClr val="666666"/>
                </a:solidFill>
              </a:rPr>
              <a:t>extracted</a:t>
            </a:r>
            <a:r>
              <a:rPr lang="it-IT" dirty="0">
                <a:solidFill>
                  <a:srgbClr val="666666"/>
                </a:solidFill>
              </a:rPr>
              <a:t> from the </a:t>
            </a:r>
            <a:r>
              <a:rPr lang="it-IT" dirty="0" err="1">
                <a:solidFill>
                  <a:srgbClr val="666666"/>
                </a:solidFill>
              </a:rPr>
              <a:t>histogram</a:t>
            </a:r>
            <a:r>
              <a:rPr lang="it-IT" dirty="0">
                <a:solidFill>
                  <a:srgbClr val="666666"/>
                </a:solidFill>
              </a:rPr>
              <a:t> of the image </a:t>
            </a:r>
            <a:r>
              <a:rPr lang="it-IT" dirty="0" err="1">
                <a:solidFill>
                  <a:srgbClr val="666666"/>
                </a:solidFill>
              </a:rPr>
              <a:t>such</a:t>
            </a:r>
            <a:r>
              <a:rPr lang="it-IT" dirty="0">
                <a:solidFill>
                  <a:srgbClr val="666666"/>
                </a:solidFill>
              </a:rPr>
              <a:t> </a:t>
            </a:r>
            <a:r>
              <a:rPr lang="it-IT" dirty="0" err="1">
                <a:solidFill>
                  <a:srgbClr val="666666"/>
                </a:solidFill>
              </a:rPr>
              <a:t>has</a:t>
            </a:r>
            <a:r>
              <a:rPr lang="it-IT" dirty="0">
                <a:solidFill>
                  <a:srgbClr val="666666"/>
                </a:solidFill>
              </a:rPr>
              <a:t> the </a:t>
            </a:r>
            <a:r>
              <a:rPr lang="it-IT" dirty="0" err="1">
                <a:solidFill>
                  <a:srgbClr val="666666"/>
                </a:solidFill>
              </a:rPr>
              <a:t>skewness</a:t>
            </a:r>
            <a:r>
              <a:rPr lang="it-IT" dirty="0">
                <a:solidFill>
                  <a:srgbClr val="666666"/>
                </a:solidFill>
              </a:rPr>
              <a:t>.</a:t>
            </a:r>
            <a:br>
              <a:rPr lang="it-IT" dirty="0">
                <a:solidFill>
                  <a:srgbClr val="666666"/>
                </a:solidFill>
              </a:rPr>
            </a:br>
            <a:endParaRPr lang="it-IT" dirty="0">
              <a:solidFill>
                <a:srgbClr val="666666"/>
              </a:solidFill>
            </a:endParaRPr>
          </a:p>
          <a:p>
            <a:pPr marL="127000" indent="0">
              <a:lnSpc>
                <a:spcPct val="150000"/>
              </a:lnSpc>
              <a:buClr>
                <a:srgbClr val="666666"/>
              </a:buClr>
              <a:buNone/>
            </a:pPr>
            <a:r>
              <a:rPr lang="it-IT" dirty="0">
                <a:solidFill>
                  <a:srgbClr val="666666"/>
                </a:solidFill>
              </a:rPr>
              <a:t>GLCM: 9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Co-</a:t>
            </a:r>
            <a:r>
              <a:rPr lang="it-IT" dirty="0" err="1">
                <a:solidFill>
                  <a:srgbClr val="666666"/>
                </a:solidFill>
              </a:rPr>
              <a:t>occurence</a:t>
            </a:r>
            <a:r>
              <a:rPr lang="it-IT" dirty="0">
                <a:solidFill>
                  <a:srgbClr val="666666"/>
                </a:solidFill>
              </a:rPr>
              <a:t> </a:t>
            </a:r>
            <a:r>
              <a:rPr lang="it-IT" dirty="0" err="1">
                <a:solidFill>
                  <a:srgbClr val="666666"/>
                </a:solidFill>
              </a:rPr>
              <a:t>matrix</a:t>
            </a:r>
            <a:r>
              <a:rPr lang="it-IT" dirty="0">
                <a:solidFill>
                  <a:srgbClr val="666666"/>
                </a:solidFill>
              </a:rPr>
              <a:t>.	</a:t>
            </a:r>
          </a:p>
          <a:p>
            <a:pPr marL="127000" indent="0">
              <a:lnSpc>
                <a:spcPct val="150000"/>
              </a:lnSpc>
              <a:buClr>
                <a:srgbClr val="666666"/>
              </a:buClr>
              <a:buNone/>
            </a:pPr>
            <a:r>
              <a:rPr lang="it-IT" dirty="0">
                <a:solidFill>
                  <a:srgbClr val="666666"/>
                </a:solidFill>
              </a:rPr>
              <a:t>GLRLM: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a:t>
            </a:r>
            <a:r>
              <a:rPr lang="it-IT" dirty="0" err="1">
                <a:solidFill>
                  <a:srgbClr val="666666"/>
                </a:solidFill>
              </a:rPr>
              <a:t>run</a:t>
            </a:r>
            <a:r>
              <a:rPr lang="it-IT" dirty="0">
                <a:solidFill>
                  <a:srgbClr val="666666"/>
                </a:solidFill>
              </a:rPr>
              <a:t> </a:t>
            </a:r>
            <a:r>
              <a:rPr lang="it-IT" dirty="0" err="1">
                <a:solidFill>
                  <a:srgbClr val="666666"/>
                </a:solidFill>
              </a:rPr>
              <a:t>length</a:t>
            </a:r>
            <a:r>
              <a:rPr lang="it-IT" dirty="0">
                <a:solidFill>
                  <a:srgbClr val="666666"/>
                </a:solidFill>
              </a:rPr>
              <a:t> </a:t>
            </a:r>
            <a:r>
              <a:rPr lang="it-IT" dirty="0" err="1">
                <a:solidFill>
                  <a:srgbClr val="666666"/>
                </a:solidFill>
              </a:rPr>
              <a:t>matrix</a:t>
            </a:r>
            <a:r>
              <a:rPr lang="it-IT" dirty="0">
                <a:solidFill>
                  <a:srgbClr val="666666"/>
                </a:solidFill>
              </a:rPr>
              <a:t>.</a:t>
            </a:r>
          </a:p>
          <a:p>
            <a:pPr marL="127000" indent="0">
              <a:lnSpc>
                <a:spcPct val="150000"/>
              </a:lnSpc>
              <a:buClr>
                <a:srgbClr val="666666"/>
              </a:buClr>
              <a:buNone/>
            </a:pPr>
            <a:r>
              <a:rPr lang="it-IT" dirty="0">
                <a:solidFill>
                  <a:srgbClr val="666666"/>
                </a:solidFill>
              </a:rPr>
              <a:t>GLSZM: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size zone </a:t>
            </a:r>
            <a:r>
              <a:rPr lang="it-IT" dirty="0" err="1">
                <a:solidFill>
                  <a:srgbClr val="666666"/>
                </a:solidFill>
              </a:rPr>
              <a:t>matrix</a:t>
            </a:r>
            <a:r>
              <a:rPr lang="it-IT" dirty="0">
                <a:solidFill>
                  <a:srgbClr val="666666"/>
                </a:solidFill>
              </a:rPr>
              <a:t>.</a:t>
            </a:r>
            <a:endParaRPr lang="en" dirty="0">
              <a:solidFill>
                <a:srgbClr val="666666"/>
              </a:solidFill>
            </a:endParaRPr>
          </a:p>
          <a:p>
            <a:pPr marL="127000" indent="0">
              <a:lnSpc>
                <a:spcPct val="150000"/>
              </a:lnSpc>
              <a:buClr>
                <a:srgbClr val="666666"/>
              </a:buClr>
              <a:buNone/>
            </a:pPr>
            <a:r>
              <a:rPr lang="it-IT" dirty="0">
                <a:solidFill>
                  <a:srgbClr val="666666"/>
                </a:solidFill>
              </a:rPr>
              <a:t>NGTDM: 5 features </a:t>
            </a:r>
            <a:r>
              <a:rPr lang="it-IT" dirty="0" err="1">
                <a:solidFill>
                  <a:srgbClr val="666666"/>
                </a:solidFill>
              </a:rPr>
              <a:t>extracted</a:t>
            </a:r>
            <a:r>
              <a:rPr lang="it-IT" dirty="0">
                <a:solidFill>
                  <a:srgbClr val="666666"/>
                </a:solidFill>
              </a:rPr>
              <a:t> from the </a:t>
            </a:r>
            <a:r>
              <a:rPr lang="en-US" dirty="0" err="1">
                <a:solidFill>
                  <a:srgbClr val="666666"/>
                </a:solidFill>
              </a:rPr>
              <a:t>neighbouring</a:t>
            </a:r>
            <a:r>
              <a:rPr lang="en-US" dirty="0">
                <a:solidFill>
                  <a:srgbClr val="666666"/>
                </a:solidFill>
              </a:rPr>
              <a:t> gray tone difference matrix.</a:t>
            </a:r>
            <a:endParaRPr lang="en" dirty="0">
              <a:solidFill>
                <a:srgbClr val="666666"/>
              </a:solidFill>
            </a:endParaRPr>
          </a:p>
        </p:txBody>
      </p:sp>
      <p:sp>
        <p:nvSpPr>
          <p:cNvPr id="2" name="CasellaDiTesto 1">
            <a:extLst>
              <a:ext uri="{FF2B5EF4-FFF2-40B4-BE49-F238E27FC236}">
                <a16:creationId xmlns:a16="http://schemas.microsoft.com/office/drawing/2014/main" id="{E0C3ABD6-1DEE-4FEC-9992-4402CA67188E}"/>
              </a:ext>
            </a:extLst>
          </p:cNvPr>
          <p:cNvSpPr txBox="1"/>
          <p:nvPr/>
        </p:nvSpPr>
        <p:spPr>
          <a:xfrm>
            <a:off x="4081182" y="679076"/>
            <a:ext cx="3953436" cy="307777"/>
          </a:xfrm>
          <a:prstGeom prst="rect">
            <a:avLst/>
          </a:prstGeom>
          <a:noFill/>
        </p:spPr>
        <p:txBody>
          <a:bodyPr wrap="square" rtlCol="0">
            <a:spAutoFit/>
          </a:bodyPr>
          <a:lstStyle/>
          <a:p>
            <a:r>
              <a:rPr lang="it-IT" dirty="0"/>
              <a:t>Questa è da sistemare</a:t>
            </a:r>
          </a:p>
        </p:txBody>
      </p:sp>
    </p:spTree>
    <p:extLst>
      <p:ext uri="{BB962C8B-B14F-4D97-AF65-F5344CB8AC3E}">
        <p14:creationId xmlns:p14="http://schemas.microsoft.com/office/powerpoint/2010/main" val="560146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51ECE434-F6B7-459E-AB6F-2C65FCC68E3C}"/>
              </a:ext>
            </a:extLst>
          </p:cNvPr>
          <p:cNvSpPr>
            <a:spLocks noGrp="1"/>
          </p:cNvSpPr>
          <p:nvPr>
            <p:ph type="body" idx="1"/>
          </p:nvPr>
        </p:nvSpPr>
        <p:spPr/>
        <p:txBody>
          <a:bodyPr/>
          <a:lstStyle/>
          <a:p>
            <a:r>
              <a:rPr lang="it-IT" dirty="0" err="1"/>
              <a:t>Knime</a:t>
            </a:r>
            <a:r>
              <a:rPr lang="it-IT" dirty="0"/>
              <a:t> model for feature </a:t>
            </a:r>
            <a:r>
              <a:rPr lang="it-IT" dirty="0" err="1"/>
              <a:t>selection</a:t>
            </a:r>
            <a:r>
              <a:rPr lang="it-IT" dirty="0"/>
              <a:t> </a:t>
            </a:r>
          </a:p>
        </p:txBody>
      </p:sp>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sp>
        <p:nvSpPr>
          <p:cNvPr id="7" name="Segnaposto testo 6">
            <a:extLst>
              <a:ext uri="{FF2B5EF4-FFF2-40B4-BE49-F238E27FC236}">
                <a16:creationId xmlns:a16="http://schemas.microsoft.com/office/drawing/2014/main" id="{DEA42B0E-D3EB-4BBD-95D1-708929F72DC3}"/>
              </a:ext>
            </a:extLst>
          </p:cNvPr>
          <p:cNvSpPr>
            <a:spLocks noGrp="1"/>
          </p:cNvSpPr>
          <p:nvPr>
            <p:ph type="body" idx="2"/>
          </p:nvPr>
        </p:nvSpPr>
        <p:spPr>
          <a:xfrm>
            <a:off x="2827807" y="1503811"/>
            <a:ext cx="2727000" cy="2552100"/>
          </a:xfrm>
        </p:spPr>
        <p:txBody>
          <a:bodyPr/>
          <a:lstStyle/>
          <a:p>
            <a:r>
              <a:rPr lang="it-IT" dirty="0"/>
              <a:t>Immagine modello </a:t>
            </a:r>
          </a:p>
          <a:p>
            <a:endParaRPr lang="it-IT" dirty="0"/>
          </a:p>
          <a:p>
            <a:r>
              <a:rPr lang="it-IT" dirty="0"/>
              <a:t>INTERNO FORWARD + SPIEGAZ</a:t>
            </a:r>
          </a:p>
        </p:txBody>
      </p:sp>
      <p:sp>
        <p:nvSpPr>
          <p:cNvPr id="8" name="Segnaposto testo 7">
            <a:extLst>
              <a:ext uri="{FF2B5EF4-FFF2-40B4-BE49-F238E27FC236}">
                <a16:creationId xmlns:a16="http://schemas.microsoft.com/office/drawing/2014/main" id="{3BF298C3-E367-4BC1-B590-AD26A0B3CEFA}"/>
              </a:ext>
            </a:extLst>
          </p:cNvPr>
          <p:cNvSpPr>
            <a:spLocks noGrp="1"/>
          </p:cNvSpPr>
          <p:nvPr>
            <p:ph type="body" idx="3"/>
          </p:nvPr>
        </p:nvSpPr>
        <p:spPr>
          <a:xfrm>
            <a:off x="5757316" y="1492281"/>
            <a:ext cx="2727000" cy="2552100"/>
          </a:xfrm>
        </p:spPr>
        <p:txBody>
          <a:bodyPr/>
          <a:lstStyle/>
          <a:p>
            <a:r>
              <a:rPr lang="it-IT" dirty="0"/>
              <a:t>SOLITO LAYOUT DELLE PRIME SLIDE......</a:t>
            </a:r>
          </a:p>
          <a:p>
            <a:endParaRPr lang="it-IT" dirty="0"/>
          </a:p>
        </p:txBody>
      </p:sp>
      <p:pic>
        <p:nvPicPr>
          <p:cNvPr id="3" name="Immagine 2">
            <a:extLst>
              <a:ext uri="{FF2B5EF4-FFF2-40B4-BE49-F238E27FC236}">
                <a16:creationId xmlns:a16="http://schemas.microsoft.com/office/drawing/2014/main" id="{2C0C1502-18B0-CC4C-9BEA-9924BBF244AD}"/>
              </a:ext>
            </a:extLst>
          </p:cNvPr>
          <p:cNvPicPr>
            <a:picLocks noChangeAspect="1"/>
          </p:cNvPicPr>
          <p:nvPr/>
        </p:nvPicPr>
        <p:blipFill>
          <a:blip r:embed="rId2"/>
          <a:stretch>
            <a:fillRect/>
          </a:stretch>
        </p:blipFill>
        <p:spPr>
          <a:xfrm>
            <a:off x="546048" y="2571750"/>
            <a:ext cx="4361010" cy="2225723"/>
          </a:xfrm>
          <a:prstGeom prst="rect">
            <a:avLst/>
          </a:prstGeom>
        </p:spPr>
      </p:pic>
    </p:spTree>
    <p:extLst>
      <p:ext uri="{BB962C8B-B14F-4D97-AF65-F5344CB8AC3E}">
        <p14:creationId xmlns:p14="http://schemas.microsoft.com/office/powerpoint/2010/main" val="27783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sp>
        <p:nvSpPr>
          <p:cNvPr id="7" name="Segnaposto testo 6">
            <a:extLst>
              <a:ext uri="{FF2B5EF4-FFF2-40B4-BE49-F238E27FC236}">
                <a16:creationId xmlns:a16="http://schemas.microsoft.com/office/drawing/2014/main" id="{2A4220C3-6E8C-4413-A63C-A9EBF53AD8ED}"/>
              </a:ext>
            </a:extLst>
          </p:cNvPr>
          <p:cNvSpPr>
            <a:spLocks noGrp="1"/>
          </p:cNvSpPr>
          <p:nvPr>
            <p:ph type="body" idx="2"/>
          </p:nvPr>
        </p:nvSpPr>
        <p:spPr>
          <a:xfrm>
            <a:off x="181034" y="3395211"/>
            <a:ext cx="5199488" cy="1612356"/>
          </a:xfrm>
        </p:spPr>
        <p:txBody>
          <a:bodyPr/>
          <a:lstStyle/>
          <a:p>
            <a:r>
              <a:rPr lang="it-IT" dirty="0"/>
              <a:t>Tabella feature scelte</a:t>
            </a:r>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104034" y="135933"/>
            <a:ext cx="5959572" cy="3230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a:t>
            </a:r>
            <a:r>
              <a:rPr lang="it-IT" sz="2000" i="0" dirty="0" err="1">
                <a:solidFill>
                  <a:srgbClr val="666666"/>
                </a:solidFill>
              </a:rPr>
              <a:t>selection</a:t>
            </a:r>
            <a:endParaRPr lang="it-IT" sz="2000" i="0" dirty="0">
              <a:solidFill>
                <a:srgbClr val="666666"/>
              </a:solidFill>
            </a:endParaRPr>
          </a:p>
          <a:p>
            <a:pPr marL="0" indent="0">
              <a:spcBef>
                <a:spcPts val="0"/>
              </a:spcBef>
              <a:buNone/>
            </a:pPr>
            <a:endParaRPr lang="en" sz="2000" i="0" dirty="0">
              <a:solidFill>
                <a:srgbClr val="666666"/>
              </a:solidFill>
            </a:endParaRPr>
          </a:p>
          <a:p>
            <a:pPr marL="127000" indent="0">
              <a:buClr>
                <a:srgbClr val="666666"/>
              </a:buClr>
              <a:buNone/>
            </a:pPr>
            <a:r>
              <a:rPr lang="it-IT" dirty="0" err="1">
                <a:solidFill>
                  <a:srgbClr val="666666"/>
                </a:solidFill>
              </a:rPr>
              <a:t>We have extracted a subset of features from the initial pool of 58 features.</a:t>
            </a:r>
            <a:br>
              <a:rPr lang="it-IT" dirty="0">
                <a:solidFill>
                  <a:srgbClr val="666666"/>
                </a:solidFill>
              </a:rPr>
            </a:br>
            <a:endParaRPr lang="it-IT" dirty="0">
              <a:solidFill>
                <a:srgbClr val="666666"/>
              </a:solidFill>
            </a:endParaRPr>
          </a:p>
          <a:p>
            <a:pPr marL="127000" indent="0">
              <a:buClr>
                <a:srgbClr val="666666"/>
              </a:buClr>
              <a:buNone/>
            </a:pPr>
            <a:r>
              <a:rPr lang="en" dirty="0" err="1">
                <a:solidFill>
                  <a:srgbClr val="666666"/>
                </a:solidFill>
              </a:rPr>
              <a:t>The selected features works well also because in the paper “</a:t>
            </a:r>
            <a:r>
              <a:rPr lang="en" sz="1300" dirty="0" err="1">
                <a:solidFill>
                  <a:srgbClr val="666666"/>
                </a:solidFill>
              </a:rPr>
              <a:t>Parameters Influencing PET Imaging Features: A Phantom Study with Irregular and Heterogeneous Synthetic Lesions” </a:t>
            </a:r>
            <a:r>
              <a:rPr lang="it-IT" sz="900" dirty="0">
                <a:solidFill>
                  <a:srgbClr val="666666"/>
                </a:solidFill>
              </a:rPr>
              <a:t>[2]</a:t>
            </a:r>
            <a:r>
              <a:rPr lang="en" dirty="0" err="1">
                <a:solidFill>
                  <a:srgbClr val="666666"/>
                </a:solidFill>
              </a:rPr>
              <a:t> some of them marked as those that have better stability on different segmentations.</a:t>
            </a:r>
            <a:endParaRPr lang="it-IT" dirty="0" err="1">
              <a:solidFill>
                <a:srgbClr val="666666"/>
              </a:solidFill>
            </a:endParaRPr>
          </a:p>
          <a:p>
            <a:pPr marL="127000" indent="0">
              <a:buClr>
                <a:srgbClr val="666666"/>
              </a:buClr>
              <a:buNone/>
            </a:pPr>
            <a:endParaRPr lang="it-IT" dirty="0">
              <a:solidFill>
                <a:srgbClr val="666666"/>
              </a:solidFill>
            </a:endParaRPr>
          </a:p>
        </p:txBody>
      </p:sp>
      <p:pic>
        <p:nvPicPr>
          <p:cNvPr id="3" name="Immagine 2">
            <a:extLst>
              <a:ext uri="{FF2B5EF4-FFF2-40B4-BE49-F238E27FC236}">
                <a16:creationId xmlns:a16="http://schemas.microsoft.com/office/drawing/2014/main" id="{5F3F76AE-BB09-7D43-85A8-734648290A15}"/>
              </a:ext>
            </a:extLst>
          </p:cNvPr>
          <p:cNvPicPr>
            <a:picLocks noChangeAspect="1"/>
          </p:cNvPicPr>
          <p:nvPr/>
        </p:nvPicPr>
        <p:blipFill>
          <a:blip r:embed="rId2"/>
          <a:stretch>
            <a:fillRect/>
          </a:stretch>
        </p:blipFill>
        <p:spPr>
          <a:xfrm>
            <a:off x="6818628" y="0"/>
            <a:ext cx="2286856" cy="5143500"/>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t="-3000" r="-27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Cross validation with SVM</a:t>
            </a: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effectLst/>
              </a:rPr>
              <a:t>Advantages of cross validation:</a:t>
            </a:r>
          </a:p>
          <a:p>
            <a:pPr>
              <a:buClr>
                <a:srgbClr val="666666"/>
              </a:buClr>
            </a:pPr>
            <a:r>
              <a:rPr lang="en" dirty="0">
                <a:solidFill>
                  <a:srgbClr val="666666"/>
                </a:solidFill>
              </a:rPr>
              <a:t>Each sample of the original dataset is used once for validation.</a:t>
            </a:r>
          </a:p>
          <a:p>
            <a:pPr>
              <a:buClr>
                <a:srgbClr val="666666"/>
              </a:buClr>
            </a:pPr>
            <a:r>
              <a:rPr lang="en" dirty="0">
                <a:solidFill>
                  <a:srgbClr val="666666"/>
                </a:solidFill>
              </a:rPr>
              <a:t>all samples being used for both training and testing phases.</a:t>
            </a:r>
          </a:p>
          <a:p>
            <a:pPr marL="127000" indent="0">
              <a:buClr>
                <a:srgbClr val="666666"/>
              </a:buClr>
              <a:buNone/>
            </a:pPr>
            <a:endParaRPr lang="en" sz="2000" i="0" dirty="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97426"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Partitioning</a:t>
            </a:r>
            <a:endParaRPr dirty="0">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of the model</a:t>
            </a:r>
            <a:endParaRPr dirty="0">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
        <p:nvSpPr>
          <p:cNvPr id="11" name="Google Shape;137;p20">
            <a:extLst>
              <a:ext uri="{FF2B5EF4-FFF2-40B4-BE49-F238E27FC236}">
                <a16:creationId xmlns:a16="http://schemas.microsoft.com/office/drawing/2014/main" id="{EDE82BB8-5D86-944F-A65A-CEAB5270E42D}"/>
              </a:ext>
            </a:extLst>
          </p:cNvPr>
          <p:cNvSpPr txBox="1">
            <a:spLocks/>
          </p:cNvSpPr>
          <p:nvPr/>
        </p:nvSpPr>
        <p:spPr>
          <a:xfrm>
            <a:off x="1449700" y="1048476"/>
            <a:ext cx="1861391" cy="776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Da mettere a inizio</a:t>
            </a:r>
          </a:p>
        </p:txBody>
      </p:sp>
    </p:spTree>
    <p:extLst>
      <p:ext uri="{BB962C8B-B14F-4D97-AF65-F5344CB8AC3E}">
        <p14:creationId xmlns:p14="http://schemas.microsoft.com/office/powerpoint/2010/main" val="195041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727159" y="271578"/>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Cross validation with Decision Tree </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5" name="Immagine 4">
            <a:extLst>
              <a:ext uri="{FF2B5EF4-FFF2-40B4-BE49-F238E27FC236}">
                <a16:creationId xmlns:a16="http://schemas.microsoft.com/office/drawing/2014/main" id="{2BA1A324-8A76-B24E-BF37-2A1CC386AA4B}"/>
              </a:ext>
            </a:extLst>
          </p:cNvPr>
          <p:cNvPicPr>
            <a:picLocks noChangeAspect="1"/>
          </p:cNvPicPr>
          <p:nvPr/>
        </p:nvPicPr>
        <p:blipFill>
          <a:blip r:embed="rId4"/>
          <a:stretch>
            <a:fillRect/>
          </a:stretch>
        </p:blipFill>
        <p:spPr>
          <a:xfrm>
            <a:off x="1742841" y="3133424"/>
            <a:ext cx="3175000" cy="647700"/>
          </a:xfrm>
          <a:prstGeom prst="rect">
            <a:avLst/>
          </a:prstGeom>
        </p:spPr>
      </p:pic>
      <p:pic>
        <p:nvPicPr>
          <p:cNvPr id="7" name="Immagine 6">
            <a:extLst>
              <a:ext uri="{FF2B5EF4-FFF2-40B4-BE49-F238E27FC236}">
                <a16:creationId xmlns:a16="http://schemas.microsoft.com/office/drawing/2014/main" id="{03CED5BB-8D0D-C642-943D-66B6A0184DD2}"/>
              </a:ext>
            </a:extLst>
          </p:cNvPr>
          <p:cNvPicPr>
            <a:picLocks noChangeAspect="1"/>
          </p:cNvPicPr>
          <p:nvPr/>
        </p:nvPicPr>
        <p:blipFill>
          <a:blip r:embed="rId5"/>
          <a:stretch>
            <a:fillRect/>
          </a:stretch>
        </p:blipFill>
        <p:spPr>
          <a:xfrm>
            <a:off x="0" y="2248029"/>
            <a:ext cx="9144000" cy="647441"/>
          </a:xfrm>
          <a:prstGeom prst="rect">
            <a:avLst/>
          </a:prstGeom>
        </p:spPr>
      </p:pic>
    </p:spTree>
    <p:extLst>
      <p:ext uri="{BB962C8B-B14F-4D97-AF65-F5344CB8AC3E}">
        <p14:creationId xmlns:p14="http://schemas.microsoft.com/office/powerpoint/2010/main" val="3262325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1126156" y="271578"/>
            <a:ext cx="7180446"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spTree>
    <p:extLst>
      <p:ext uri="{BB962C8B-B14F-4D97-AF65-F5344CB8AC3E}">
        <p14:creationId xmlns:p14="http://schemas.microsoft.com/office/powerpoint/2010/main" val="2503895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dirty="0"/>
              <a:t>Goal of the Project</a:t>
            </a:r>
          </a:p>
          <a:p>
            <a:pPr lvl="0">
              <a:lnSpc>
                <a:spcPct val="150000"/>
              </a:lnSpc>
              <a:buClr>
                <a:schemeClr val="tx1"/>
              </a:buClr>
            </a:pPr>
            <a:r>
              <a:rPr lang="it-IT" dirty="0"/>
              <a:t>Machine Learning </a:t>
            </a:r>
            <a:r>
              <a:rPr lang="it-IT" dirty="0" err="1"/>
              <a:t>applied</a:t>
            </a:r>
            <a:r>
              <a:rPr lang="it-IT" dirty="0"/>
              <a:t> to </a:t>
            </a:r>
            <a:r>
              <a:rPr lang="it-IT" dirty="0" err="1"/>
              <a:t>medical</a:t>
            </a:r>
            <a:r>
              <a:rPr lang="it-IT" dirty="0"/>
              <a:t> imaging</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err="1"/>
              <a:t>Knime</a:t>
            </a:r>
            <a:r>
              <a:rPr lang="it-IT" dirty="0"/>
              <a:t> model</a:t>
            </a:r>
          </a:p>
          <a:p>
            <a:pPr lvl="1">
              <a:lnSpc>
                <a:spcPct val="150000"/>
              </a:lnSpc>
              <a:buClr>
                <a:schemeClr val="tx1"/>
              </a:buClr>
            </a:pPr>
            <a:r>
              <a:rPr lang="it-IT" dirty="0">
                <a:solidFill>
                  <a:srgbClr val="666666"/>
                </a:solidFill>
              </a:rPr>
              <a:t>Training</a:t>
            </a:r>
          </a:p>
          <a:p>
            <a:pPr lvl="1">
              <a:lnSpc>
                <a:spcPct val="150000"/>
              </a:lnSpc>
              <a:buClr>
                <a:schemeClr val="tx1"/>
              </a:buClr>
            </a:pPr>
            <a:r>
              <a:rPr lang="it-IT" dirty="0">
                <a:solidFill>
                  <a:srgbClr val="666666"/>
                </a:solidFill>
              </a:rPr>
              <a:t>Testing</a:t>
            </a:r>
          </a:p>
          <a:p>
            <a:pPr lvl="0">
              <a:lnSpc>
                <a:spcPct val="150000"/>
              </a:lnSpc>
              <a:buClr>
                <a:schemeClr val="tx1"/>
              </a:buClr>
            </a:pPr>
            <a:r>
              <a:rPr lang="it-IT" dirty="0" err="1">
                <a:solidFill>
                  <a:srgbClr val="FF0000"/>
                </a:solidFill>
              </a:rPr>
              <a:t>Conclusions</a:t>
            </a:r>
            <a:endParaRPr lang="it-IT" dirty="0">
              <a:solidFill>
                <a:srgbClr val="FF0000"/>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Risultati per o</a:t>
            </a:r>
            <a:r>
              <a:rPr lang="it-IT" sz="2000" i="0" dirty="0" err="1">
                <a:solidFill>
                  <a:srgbClr val="666666"/>
                </a:solidFill>
              </a:rPr>
              <a:t>gni</a:t>
            </a:r>
            <a:r>
              <a:rPr lang="it-IT" sz="2000" i="0" dirty="0">
                <a:solidFill>
                  <a:srgbClr val="666666"/>
                </a:solidFill>
              </a:rPr>
              <a:t> modello</a:t>
            </a:r>
          </a:p>
          <a:p>
            <a:pPr marL="0" indent="0">
              <a:spcBef>
                <a:spcPts val="0"/>
              </a:spcBef>
              <a:buNone/>
            </a:pPr>
            <a:r>
              <a:rPr lang="it-IT" sz="2000" i="0" dirty="0">
                <a:solidFill>
                  <a:srgbClr val="666666"/>
                </a:solidFill>
              </a:rPr>
              <a:t>(</a:t>
            </a:r>
            <a:r>
              <a:rPr lang="it-IT" sz="2000" i="0" dirty="0" err="1">
                <a:solidFill>
                  <a:srgbClr val="666666"/>
                </a:solidFill>
              </a:rPr>
              <a:t>accuracy</a:t>
            </a:r>
            <a:r>
              <a:rPr lang="it-IT" sz="2000" i="0" dirty="0">
                <a:solidFill>
                  <a:srgbClr val="666666"/>
                </a:solidFill>
              </a:rPr>
              <a:t>, </a:t>
            </a:r>
            <a:r>
              <a:rPr lang="it-IT" sz="2000" i="0" dirty="0" err="1">
                <a:solidFill>
                  <a:srgbClr val="666666"/>
                </a:solidFill>
              </a:rPr>
              <a:t>precision</a:t>
            </a:r>
            <a:r>
              <a:rPr lang="it-IT" sz="2000" i="0" dirty="0">
                <a:solidFill>
                  <a:srgbClr val="666666"/>
                </a:solidFill>
              </a:rPr>
              <a:t>, recall, F-</a:t>
            </a:r>
            <a:r>
              <a:rPr lang="it-IT" sz="2000" i="0" dirty="0" err="1">
                <a:solidFill>
                  <a:srgbClr val="666666"/>
                </a:solidFill>
              </a:rPr>
              <a:t>measure</a:t>
            </a:r>
            <a:r>
              <a:rPr lang="it-IT" sz="2000" i="0" dirty="0">
                <a:solidFill>
                  <a:srgbClr val="666666"/>
                </a:solidFill>
              </a:rPr>
              <a:t>)</a:t>
            </a:r>
          </a:p>
          <a:p>
            <a:pPr marL="0" indent="0">
              <a:spcBef>
                <a:spcPts val="0"/>
              </a:spcBef>
              <a:buNone/>
            </a:pPr>
            <a:endParaRPr lang="it-IT" sz="2000" i="0" dirty="0">
              <a:solidFill>
                <a:srgbClr val="666666"/>
              </a:solidFill>
            </a:endParaRPr>
          </a:p>
          <a:p>
            <a:pPr marL="0" indent="0">
              <a:spcBef>
                <a:spcPts val="0"/>
              </a:spcBef>
              <a:buNone/>
            </a:pPr>
            <a:r>
              <a:rPr lang="it-IT" sz="2000" i="0" dirty="0">
                <a:solidFill>
                  <a:srgbClr val="666666"/>
                </a:solidFill>
              </a:rPr>
              <a:t>Tabella riepilogativa</a:t>
            </a:r>
            <a:endParaRPr lang="en" dirty="0">
              <a:solidFill>
                <a:srgbClr val="666666"/>
              </a:solidFill>
            </a:endParaRPr>
          </a:p>
          <a:p>
            <a:pPr marL="127000" indent="0">
              <a:buClr>
                <a:srgbClr val="666666"/>
              </a:buClr>
              <a:buNone/>
            </a:pPr>
            <a:endParaRPr lang="en" sz="2000" i="0" dirty="0">
              <a:solidFill>
                <a:srgbClr val="666666"/>
              </a:solidFill>
            </a:endParaRPr>
          </a:p>
          <a:p>
            <a:pPr marL="127000" indent="0">
              <a:buClr>
                <a:srgbClr val="666666"/>
              </a:buClr>
              <a:buNone/>
            </a:pPr>
            <a:r>
              <a:rPr lang="en" sz="2000" i="0" dirty="0">
                <a:solidFill>
                  <a:srgbClr val="666666"/>
                </a:solidFill>
              </a:rPr>
              <a:t>Spiegazione risultati</a:t>
            </a:r>
          </a:p>
        </p:txBody>
      </p:sp>
    </p:spTree>
    <p:extLst>
      <p:ext uri="{BB962C8B-B14F-4D97-AF65-F5344CB8AC3E}">
        <p14:creationId xmlns:p14="http://schemas.microsoft.com/office/powerpoint/2010/main" val="40562362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21</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a:t>
            </a:r>
            <a:r>
              <a:rPr lang="en-US" sz="800">
                <a:solidFill>
                  <a:srgbClr val="666666"/>
                </a:solidFill>
              </a:rPr>
              <a:t>2018</a:t>
            </a:r>
            <a:endParaRPr lang="en-US" sz="800" dirty="0">
              <a:solidFill>
                <a:srgbClr val="666666"/>
              </a:solidFill>
            </a:endParaRP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22</a:t>
            </a:fld>
            <a:endParaRPr lang="it-IT"/>
          </a:p>
        </p:txBody>
      </p:sp>
    </p:spTree>
    <p:extLst>
      <p:ext uri="{BB962C8B-B14F-4D97-AF65-F5344CB8AC3E}">
        <p14:creationId xmlns:p14="http://schemas.microsoft.com/office/powerpoint/2010/main" val="813241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36</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39</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22232" y="1052232"/>
            <a:ext cx="4146970" cy="3039035"/>
          </a:xfrm>
          <a:prstGeom prst="rect">
            <a:avLst/>
          </a:prstGeom>
        </p:spPr>
      </p:pic>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41</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45</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46</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48</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169277"/>
          </a:xfrm>
          <a:prstGeom prst="rect">
            <a:avLst/>
          </a:prstGeom>
          <a:noFill/>
        </p:spPr>
        <p:txBody>
          <a:bodyPr wrap="square" rtlCol="0">
            <a:spAutoFit/>
          </a:bodyPr>
          <a:lstStyle/>
          <a:p>
            <a:r>
              <a:rPr lang="it-IT" sz="500" dirty="0">
                <a:latin typeface="Georgia" panose="02040502050405020303" pitchFamily="18" charset="0"/>
              </a:rPr>
              <a:t>Fig. 2 </a:t>
            </a:r>
            <a:r>
              <a:rPr lang="it-IT" sz="500" dirty="0" err="1">
                <a:latin typeface="Georgia" panose="02040502050405020303" pitchFamily="18" charset="0"/>
              </a:rPr>
              <a:t>Radiomics</a:t>
            </a:r>
            <a:r>
              <a:rPr lang="it-IT" sz="5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a:buClr>
                <a:srgbClr val="666666"/>
              </a:buClr>
              <a:buFontTx/>
              <a:buChar char="-"/>
            </a:pPr>
            <a:r>
              <a:rPr lang="en" dirty="0">
                <a:solidFill>
                  <a:srgbClr val="666666"/>
                </a:solidFill>
              </a:rPr>
              <a:t>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1682</TotalTime>
  <Words>1765</Words>
  <Application>Microsoft Macintosh PowerPoint</Application>
  <PresentationFormat>Presentazione su schermo (16:9)</PresentationFormat>
  <Paragraphs>325</Paragraphs>
  <Slides>53</Slides>
  <Notes>50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53</vt:i4>
      </vt:variant>
    </vt:vector>
  </HeadingPairs>
  <TitlesOfParts>
    <vt:vector size="59" baseType="lpstr">
      <vt:lpstr>Nunito Sans</vt:lpstr>
      <vt:lpstr>Cambria Math</vt:lpstr>
      <vt:lpstr>Calibri</vt:lpstr>
      <vt:lpstr>Arial</vt:lpstr>
      <vt:lpstr>Georgia</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 Feature extraction</vt:lpstr>
      <vt:lpstr>Presentazione standard di PowerPoint</vt:lpstr>
      <vt:lpstr>Presentazione standard di PowerPoint</vt:lpstr>
      <vt:lpstr>4. Feature selection</vt:lpstr>
      <vt:lpstr>Presentazione standard di PowerPoint</vt:lpstr>
      <vt:lpstr>Presentazione standard di PowerPoint</vt:lpstr>
      <vt:lpstr>4. Classification model</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ema carnati</cp:lastModifiedBy>
  <cp:revision>142</cp:revision>
  <dcterms:modified xsi:type="dcterms:W3CDTF">2019-04-08T20:23:53Z</dcterms:modified>
</cp:coreProperties>
</file>